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sldIdLst>
    <p:sldId id="256" r:id="rId2"/>
    <p:sldId id="258" r:id="rId3"/>
    <p:sldId id="257" r:id="rId4"/>
    <p:sldId id="265" r:id="rId5"/>
    <p:sldId id="264" r:id="rId6"/>
    <p:sldId id="259" r:id="rId7"/>
    <p:sldId id="269" r:id="rId8"/>
    <p:sldId id="268" r:id="rId9"/>
    <p:sldId id="261" r:id="rId10"/>
    <p:sldId id="262" r:id="rId11"/>
    <p:sldId id="263" r:id="rId12"/>
    <p:sldId id="266" r:id="rId13"/>
    <p:sldId id="260"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8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B1C6629-E89F-A94A-840C-F816EAE42C3E}"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8846E-9C94-944C-BBE9-E2EA6BAA3CDE}"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B1C6629-E89F-A94A-840C-F816EAE42C3E}"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8846E-9C94-944C-BBE9-E2EA6BAA3CDE}"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B1C6629-E89F-A94A-840C-F816EAE42C3E}"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8846E-9C94-944C-BBE9-E2EA6BAA3CDE}"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B1C6629-E89F-A94A-840C-F816EAE42C3E}"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58846E-9C94-944C-BBE9-E2EA6BAA3CDE}"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3/12/15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B1C6629-E89F-A94A-840C-F816EAE42C3E}" type="datetimeFigureOut">
              <a:rPr lang="en-US" smtClean="0"/>
              <a:t>3/12/15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58846E-9C94-944C-BBE9-E2EA6BAA3CDE}"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B1C6629-E89F-A94A-840C-F816EAE42C3E}" type="datetimeFigureOut">
              <a:rPr lang="en-US" smtClean="0"/>
              <a:t>3/12/15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58846E-9C94-944C-BBE9-E2EA6BAA3C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6629-E89F-A94A-840C-F816EAE42C3E}" type="datetimeFigureOut">
              <a:rPr lang="en-US" smtClean="0"/>
              <a:t>3/12/15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58846E-9C94-944C-BBE9-E2EA6BAA3CD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6629-E89F-A94A-840C-F816EAE42C3E}" type="datetimeFigureOut">
              <a:rPr lang="en-US" smtClean="0"/>
              <a:t>3/12/15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58846E-9C94-944C-BBE9-E2EA6BAA3CDE}"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B1C6629-E89F-A94A-840C-F816EAE42C3E}" type="datetimeFigureOut">
              <a:rPr lang="en-US" smtClean="0"/>
              <a:t>3/12/15</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CC58846E-9C94-944C-BBE9-E2EA6BAA3C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Bodoni 72 Oldstyle Book"/>
          <a:ea typeface="+mn-ea"/>
          <a:cs typeface="Bodoni 72 Oldstyle Book"/>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Bodoni 72 Oldstyle Book"/>
          <a:ea typeface="+mn-ea"/>
          <a:cs typeface="Bodoni 72 Oldstyle Book"/>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Bodoni 72 Oldstyle Book"/>
          <a:ea typeface="+mn-ea"/>
          <a:cs typeface="Bodoni 72 Oldstyle Book"/>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Bodoni 72 Oldstyle Book"/>
          <a:ea typeface="+mn-ea"/>
          <a:cs typeface="Bodoni 72 Oldstyle Book"/>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Bodoni 72 Oldstyle Book"/>
          <a:ea typeface="+mn-ea"/>
          <a:cs typeface="Bodoni 72 Oldstyle Book"/>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hyperlink" Target="https://www.youtube.com/watch?v=RtuG79Ln0KY&amp;index=1&amp;list=PLk-e5ViZeTsU5k2YICI3FJ0pWsqPjrJ4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 Id="rId3" Type="http://schemas.openxmlformats.org/officeDocument/2006/relationships/hyperlink" Target="http://youtu.be/lald3yNJob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IJXvPHRZws&amp;index=44&amp;list=PLJEe7ay4XZ6d2_A-Wy6QQMkiCil_oA1wm" TargetMode="External"/><Relationship Id="rId4" Type="http://schemas.openxmlformats.org/officeDocument/2006/relationships/hyperlink" Target="https://www.youtube.com/watch?v=QOL-SajUcyA&amp;index=2&amp;list=PLD5061D4120E357C3" TargetMode="External"/><Relationship Id="rId5" Type="http://schemas.openxmlformats.org/officeDocument/2006/relationships/hyperlink" Target="https://www.youtube.com/watch?v=88pYNmRmlI8&amp;index=10&amp;list=PLmSX8EmlP-SUn-xOzpYNDfzsYrDN2C49m" TargetMode="External"/><Relationship Id="rId6" Type="http://schemas.openxmlformats.org/officeDocument/2006/relationships/hyperlink" Target="https://www.youtube.com/watch?v=X2aNKD2OQh4" TargetMode="External"/><Relationship Id="rId1" Type="http://schemas.openxmlformats.org/officeDocument/2006/relationships/slideLayout" Target="../slideLayouts/slideLayout2.xml"/><Relationship Id="rId2" Type="http://schemas.openxmlformats.org/officeDocument/2006/relationships/hyperlink" Target="https://www.youtube.com/watch?v=ehdIfLVb5h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nkeyhouseconcerts.net" TargetMode="Externa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s://docs.google.com/a/vt.edu/file/d/0B6L3fhx8G3H_OUxjUGJob1BraWM/edit?pli=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hyperlink" Target="https://www.youtube.com/watch?v=W0a4RU8T_14" TargetMode="External"/><Relationship Id="rId1" Type="http://schemas.openxmlformats.org/officeDocument/2006/relationships/slideLayout" Target="../slideLayouts/slideLayout6.xml"/><Relationship Id="rId2" Type="http://schemas.openxmlformats.org/officeDocument/2006/relationships/hyperlink" Target="http://michefambr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Building Community </a:t>
            </a:r>
            <a:br>
              <a:rPr lang="en-US" dirty="0" smtClean="0"/>
            </a:br>
            <a:r>
              <a:rPr lang="en-US" dirty="0" smtClean="0"/>
              <a:t>Through House Concerts and WUVT</a:t>
            </a:r>
            <a:endParaRPr lang="en-US" dirty="0"/>
          </a:p>
        </p:txBody>
      </p:sp>
      <p:sp>
        <p:nvSpPr>
          <p:cNvPr id="3" name="Subtitle 2"/>
          <p:cNvSpPr>
            <a:spLocks noGrp="1"/>
          </p:cNvSpPr>
          <p:nvPr>
            <p:ph type="subTitle" idx="1"/>
          </p:nvPr>
        </p:nvSpPr>
        <p:spPr>
          <a:xfrm>
            <a:off x="437445" y="4549423"/>
            <a:ext cx="8255000" cy="1752600"/>
          </a:xfrm>
        </p:spPr>
        <p:txBody>
          <a:bodyPr>
            <a:normAutofit/>
          </a:bodyPr>
          <a:lstStyle/>
          <a:p>
            <a:r>
              <a:rPr lang="en-US" sz="3200" dirty="0" smtClean="0"/>
              <a:t>Jim Dubinsky</a:t>
            </a:r>
          </a:p>
          <a:p>
            <a:r>
              <a:rPr lang="en-US" dirty="0" smtClean="0"/>
              <a:t>Director, Center for the Study of Rhetoric in Society (CSRS)</a:t>
            </a:r>
          </a:p>
          <a:p>
            <a:r>
              <a:rPr lang="en-US" dirty="0" smtClean="0"/>
              <a:t>Department of English</a:t>
            </a:r>
          </a:p>
          <a:p>
            <a:r>
              <a:rPr lang="en-US" dirty="0" smtClean="0"/>
              <a:t>Virginia Tech</a:t>
            </a:r>
            <a:endParaRPr lang="en-US" dirty="0"/>
          </a:p>
        </p:txBody>
      </p:sp>
    </p:spTree>
    <p:extLst>
      <p:ext uri="{BB962C8B-B14F-4D97-AF65-F5344CB8AC3E}">
        <p14:creationId xmlns:p14="http://schemas.microsoft.com/office/powerpoint/2010/main" val="41524375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0711" y="358397"/>
            <a:ext cx="8476513" cy="738664"/>
          </a:xfrm>
          <a:prstGeom prst="rect">
            <a:avLst/>
          </a:prstGeom>
          <a:noFill/>
        </p:spPr>
        <p:txBody>
          <a:bodyPr wrap="square" rtlCol="0">
            <a:spAutoFit/>
          </a:bodyPr>
          <a:lstStyle/>
          <a:p>
            <a:endParaRPr lang="en-US" sz="2400" b="1" dirty="0"/>
          </a:p>
          <a:p>
            <a:r>
              <a:rPr lang="en-US" dirty="0"/>
              <a:t>﻿</a:t>
            </a:r>
            <a:endParaRPr lang="en-US" sz="1200" dirty="0"/>
          </a:p>
        </p:txBody>
      </p:sp>
      <p:sp>
        <p:nvSpPr>
          <p:cNvPr id="2" name="Title 1"/>
          <p:cNvSpPr>
            <a:spLocks noGrp="1"/>
          </p:cNvSpPr>
          <p:nvPr>
            <p:ph type="title"/>
          </p:nvPr>
        </p:nvSpPr>
        <p:spPr/>
        <p:txBody>
          <a:bodyPr/>
          <a:lstStyle/>
          <a:p>
            <a:r>
              <a:rPr lang="en-US" b="1" dirty="0" err="1" smtClean="0"/>
              <a:t>Kipyn</a:t>
            </a:r>
            <a:r>
              <a:rPr lang="en-US" b="1" dirty="0" smtClean="0"/>
              <a:t> Martin</a:t>
            </a:r>
            <a:endParaRPr lang="en-US" dirty="0"/>
          </a:p>
        </p:txBody>
      </p:sp>
      <p:sp>
        <p:nvSpPr>
          <p:cNvPr id="4" name="Content Placeholder 3"/>
          <p:cNvSpPr>
            <a:spLocks noGrp="1"/>
          </p:cNvSpPr>
          <p:nvPr>
            <p:ph sz="half" idx="2"/>
          </p:nvPr>
        </p:nvSpPr>
        <p:spPr>
          <a:xfrm>
            <a:off x="428221" y="1874838"/>
            <a:ext cx="4072560" cy="3966063"/>
          </a:xfrm>
        </p:spPr>
        <p:txBody>
          <a:bodyPr>
            <a:normAutofit fontScale="85000" lnSpcReduction="20000"/>
          </a:bodyPr>
          <a:lstStyle/>
          <a:p>
            <a:r>
              <a:rPr lang="en-US" sz="1900" dirty="0"/>
              <a:t>When you hear a new artist for the first time, there is always some facet or characteristic that you’ll initially pick up on. </a:t>
            </a:r>
          </a:p>
          <a:p>
            <a:r>
              <a:rPr lang="en-US" sz="1900" dirty="0"/>
              <a:t>With </a:t>
            </a:r>
            <a:r>
              <a:rPr lang="en-US" sz="1900" dirty="0" err="1"/>
              <a:t>Kipyn</a:t>
            </a:r>
            <a:r>
              <a:rPr lang="en-US" sz="1900" dirty="0"/>
              <a:t> Martin it’s undoubtedly her voice, an instrument of unrefined purity,  which is wonderfully suited to her blues based folk and Americana material. She’s honed her style by extensively touring with her mentor, Pops Walker, throughout Western and Northern Virginia, and playing many gigs in her current hometown of Washington DC.  In between she’s received a Master of Music degree in composition from Shenandoah Conservatory in Winchester, VA. </a:t>
            </a:r>
            <a:r>
              <a:rPr lang="en-US" sz="1900" dirty="0" smtClean="0"/>
              <a:t>– </a:t>
            </a:r>
          </a:p>
          <a:p>
            <a:r>
              <a:rPr lang="en-US" sz="1900" dirty="0" smtClean="0"/>
              <a:t>See </a:t>
            </a:r>
            <a:r>
              <a:rPr lang="en-US" sz="1900" dirty="0"/>
              <a:t>more at: http://</a:t>
            </a:r>
            <a:r>
              <a:rPr lang="en-US" sz="1900" dirty="0" err="1"/>
              <a:t>www.kipynmartin.com</a:t>
            </a:r>
            <a:r>
              <a:rPr lang="en-US" sz="1900" dirty="0"/>
              <a:t>/</a:t>
            </a:r>
          </a:p>
          <a:p>
            <a:endParaRPr lang="en-US" dirty="0"/>
          </a:p>
        </p:txBody>
      </p:sp>
      <p:pic>
        <p:nvPicPr>
          <p:cNvPr id="9" name="Content Placeholder 8" descr="kipyn_Martin.png"/>
          <p:cNvPicPr>
            <a:picLocks noGrp="1" noChangeAspect="1"/>
          </p:cNvPicPr>
          <p:nvPr>
            <p:ph sz="quarter" idx="4"/>
          </p:nvPr>
        </p:nvPicPr>
        <p:blipFill>
          <a:blip r:embed="rId2">
            <a:extLst>
              <a:ext uri="{28A0092B-C50C-407E-A947-70E740481C1C}">
                <a14:useLocalDpi xmlns:a14="http://schemas.microsoft.com/office/drawing/2010/main" val="0"/>
              </a:ext>
            </a:extLst>
          </a:blip>
          <a:srcRect l="13962" r="13962"/>
          <a:stretch>
            <a:fillRect/>
          </a:stretch>
        </p:blipFill>
        <p:spPr>
          <a:xfrm>
            <a:off x="4822825" y="1874838"/>
            <a:ext cx="3749675" cy="4164012"/>
          </a:xfrm>
        </p:spPr>
      </p:pic>
      <p:sp>
        <p:nvSpPr>
          <p:cNvPr id="10" name="TextBox 9"/>
          <p:cNvSpPr txBox="1"/>
          <p:nvPr/>
        </p:nvSpPr>
        <p:spPr>
          <a:xfrm>
            <a:off x="4822825" y="6223516"/>
            <a:ext cx="3929281" cy="369332"/>
          </a:xfrm>
          <a:prstGeom prst="rect">
            <a:avLst/>
          </a:prstGeom>
          <a:noFill/>
        </p:spPr>
        <p:txBody>
          <a:bodyPr wrap="none" rtlCol="0">
            <a:spAutoFit/>
          </a:bodyPr>
          <a:lstStyle/>
          <a:p>
            <a:r>
              <a:rPr lang="en-US" dirty="0" smtClean="0">
                <a:hlinkClick r:id="rId3"/>
              </a:rPr>
              <a:t>Watch a video from our house concert</a:t>
            </a:r>
            <a:endParaRPr lang="en-US" dirty="0"/>
          </a:p>
        </p:txBody>
      </p:sp>
    </p:spTree>
    <p:extLst>
      <p:ext uri="{BB962C8B-B14F-4D97-AF65-F5344CB8AC3E}">
        <p14:creationId xmlns:p14="http://schemas.microsoft.com/office/powerpoint/2010/main" val="3763464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6534" y="339542"/>
            <a:ext cx="7405966" cy="1078096"/>
          </a:xfrm>
        </p:spPr>
        <p:txBody>
          <a:bodyPr/>
          <a:lstStyle/>
          <a:p>
            <a:r>
              <a:rPr lang="en-US" dirty="0" err="1" smtClean="0"/>
              <a:t>Kutumba</a:t>
            </a:r>
            <a:endParaRPr lang="en-US" dirty="0"/>
          </a:p>
        </p:txBody>
      </p:sp>
      <p:sp>
        <p:nvSpPr>
          <p:cNvPr id="6" name="Content Placeholder 5"/>
          <p:cNvSpPr>
            <a:spLocks noGrp="1"/>
          </p:cNvSpPr>
          <p:nvPr>
            <p:ph sz="half" idx="2"/>
          </p:nvPr>
        </p:nvSpPr>
        <p:spPr>
          <a:xfrm>
            <a:off x="571500" y="1874838"/>
            <a:ext cx="3946972" cy="4164012"/>
          </a:xfrm>
        </p:spPr>
        <p:txBody>
          <a:bodyPr>
            <a:normAutofit fontScale="92500"/>
          </a:bodyPr>
          <a:lstStyle/>
          <a:p>
            <a:r>
              <a:rPr lang="en-US" dirty="0" err="1" smtClean="0"/>
              <a:t>Kutumba</a:t>
            </a:r>
            <a:r>
              <a:rPr lang="en-US" dirty="0" smtClean="0"/>
              <a:t> </a:t>
            </a:r>
            <a:r>
              <a:rPr lang="en-US" dirty="0"/>
              <a:t>is a folk instrumental ensemble committed to the research, preservation and celebration of the diversity that exists in indigenous Nepali music. The word ‘</a:t>
            </a:r>
            <a:r>
              <a:rPr lang="en-US" dirty="0" err="1"/>
              <a:t>Kutumba</a:t>
            </a:r>
            <a:r>
              <a:rPr lang="en-US" dirty="0"/>
              <a:t>’ holds a special meaning in the Nepali language. It stands for a unique bond amongst community members. As their name, </a:t>
            </a:r>
            <a:r>
              <a:rPr lang="en-US" dirty="0" err="1"/>
              <a:t>Kutumba</a:t>
            </a:r>
            <a:r>
              <a:rPr lang="en-US" dirty="0"/>
              <a:t> is all about bringing together traditional folk tunes and instruments with new and improvised sounds and ideas. </a:t>
            </a:r>
            <a:r>
              <a:rPr lang="en-US" dirty="0" err="1"/>
              <a:t>Kutumba</a:t>
            </a:r>
            <a:r>
              <a:rPr lang="en-US" dirty="0"/>
              <a:t> is a </a:t>
            </a:r>
            <a:r>
              <a:rPr lang="en-US" sz="1600" dirty="0"/>
              <a:t>folk </a:t>
            </a:r>
            <a:r>
              <a:rPr lang="en-US" dirty="0"/>
              <a:t>instrumental ensemble, group of six professionals from Kathmandu</a:t>
            </a:r>
            <a:r>
              <a:rPr lang="en-US" dirty="0" smtClean="0"/>
              <a:t>.</a:t>
            </a:r>
          </a:p>
          <a:p>
            <a:r>
              <a:rPr lang="en-US" dirty="0" smtClean="0"/>
              <a:t>See http://</a:t>
            </a:r>
            <a:r>
              <a:rPr lang="en-US" dirty="0" err="1" smtClean="0"/>
              <a:t>kutumba.com.np</a:t>
            </a:r>
            <a:r>
              <a:rPr lang="en-US" smtClean="0"/>
              <a:t>/</a:t>
            </a:r>
            <a:endParaRPr lang="en-US" dirty="0"/>
          </a:p>
          <a:p>
            <a:endParaRPr lang="en-US" dirty="0"/>
          </a:p>
        </p:txBody>
      </p:sp>
      <p:pic>
        <p:nvPicPr>
          <p:cNvPr id="9" name="Content Placeholder 8" descr="IMG_1601.JPG"/>
          <p:cNvPicPr>
            <a:picLocks noGrp="1" noChangeAspect="1"/>
          </p:cNvPicPr>
          <p:nvPr>
            <p:ph sz="quarter" idx="4"/>
          </p:nvPr>
        </p:nvPicPr>
        <p:blipFill>
          <a:blip r:embed="rId2">
            <a:extLst>
              <a:ext uri="{28A0092B-C50C-407E-A947-70E740481C1C}">
                <a14:useLocalDpi xmlns:a14="http://schemas.microsoft.com/office/drawing/2010/main" val="0"/>
              </a:ext>
            </a:extLst>
          </a:blip>
          <a:srcRect l="18967" r="18967"/>
          <a:stretch>
            <a:fillRect/>
          </a:stretch>
        </p:blipFill>
        <p:spPr>
          <a:xfrm>
            <a:off x="4695825" y="1874838"/>
            <a:ext cx="3876675" cy="4164012"/>
          </a:xfrm>
        </p:spPr>
      </p:pic>
      <p:sp>
        <p:nvSpPr>
          <p:cNvPr id="10" name="TextBox 9"/>
          <p:cNvSpPr txBox="1"/>
          <p:nvPr/>
        </p:nvSpPr>
        <p:spPr>
          <a:xfrm>
            <a:off x="5000751" y="6180444"/>
            <a:ext cx="3571749" cy="369332"/>
          </a:xfrm>
          <a:prstGeom prst="rect">
            <a:avLst/>
          </a:prstGeom>
          <a:noFill/>
        </p:spPr>
        <p:txBody>
          <a:bodyPr wrap="none" rtlCol="0">
            <a:spAutoFit/>
          </a:bodyPr>
          <a:lstStyle/>
          <a:p>
            <a:r>
              <a:rPr lang="en-US" dirty="0" smtClean="0"/>
              <a:t>View short </a:t>
            </a:r>
            <a:r>
              <a:rPr lang="en-US" dirty="0" smtClean="0">
                <a:hlinkClick r:id="rId3"/>
              </a:rPr>
              <a:t>video </a:t>
            </a:r>
            <a:r>
              <a:rPr lang="en-US" dirty="0" smtClean="0"/>
              <a:t>from the concert.</a:t>
            </a:r>
            <a:endParaRPr lang="en-US" dirty="0"/>
          </a:p>
        </p:txBody>
      </p:sp>
    </p:spTree>
    <p:extLst>
      <p:ext uri="{BB962C8B-B14F-4D97-AF65-F5344CB8AC3E}">
        <p14:creationId xmlns:p14="http://schemas.microsoft.com/office/powerpoint/2010/main" val="2637250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Do House Concerts Work?</a:t>
            </a:r>
            <a:endParaRPr lang="en-US" sz="4400" dirty="0"/>
          </a:p>
        </p:txBody>
      </p:sp>
      <p:sp>
        <p:nvSpPr>
          <p:cNvPr id="3" name="Content Placeholder 2"/>
          <p:cNvSpPr>
            <a:spLocks noGrp="1"/>
          </p:cNvSpPr>
          <p:nvPr>
            <p:ph idx="1"/>
          </p:nvPr>
        </p:nvSpPr>
        <p:spPr>
          <a:xfrm>
            <a:off x="571499" y="1905000"/>
            <a:ext cx="8226325" cy="4612586"/>
          </a:xfrm>
        </p:spPr>
        <p:txBody>
          <a:bodyPr>
            <a:normAutofit fontScale="77500" lnSpcReduction="20000"/>
          </a:bodyPr>
          <a:lstStyle/>
          <a:p>
            <a:r>
              <a:rPr lang="en-US" dirty="0" smtClean="0"/>
              <a:t>The hosts of the house concert book a band – bands will contact the venue; the hosts will go directly to a band; or sometimes a third party provider such as Concerts in Your Home will facilitate the contact.</a:t>
            </a:r>
          </a:p>
          <a:p>
            <a:r>
              <a:rPr lang="en-US" dirty="0" smtClean="0"/>
              <a:t>Hosts work out an agreement with the band – length of gig, arrival time, set-up time, food/lodging, etc.</a:t>
            </a:r>
          </a:p>
          <a:p>
            <a:r>
              <a:rPr lang="en-US" dirty="0" smtClean="0"/>
              <a:t>Hosts will let people know about the event (using listservs, contact lists, websites).  </a:t>
            </a:r>
          </a:p>
          <a:p>
            <a:r>
              <a:rPr lang="en-US" dirty="0" smtClean="0"/>
              <a:t>Guests will reserve seats.</a:t>
            </a:r>
          </a:p>
          <a:p>
            <a:r>
              <a:rPr lang="en-US" dirty="0" smtClean="0"/>
              <a:t>On night of the event, guests will donate money to the band (hosts do not take any funds). </a:t>
            </a:r>
          </a:p>
          <a:p>
            <a:r>
              <a:rPr lang="en-US" dirty="0" smtClean="0"/>
              <a:t>In most house concerts, some community building via food and drink occurs, often with guests bringing some food item to share (e.g., potluck).</a:t>
            </a:r>
          </a:p>
          <a:p>
            <a:r>
              <a:rPr lang="en-US" dirty="0" smtClean="0"/>
              <a:t>Most artists will spend the night with the host and leave the next morning.</a:t>
            </a:r>
            <a:endParaRPr lang="en-US" dirty="0"/>
          </a:p>
        </p:txBody>
      </p:sp>
    </p:spTree>
    <p:extLst>
      <p:ext uri="{BB962C8B-B14F-4D97-AF65-F5344CB8AC3E}">
        <p14:creationId xmlns:p14="http://schemas.microsoft.com/office/powerpoint/2010/main" val="20024605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Coming to MHC Soon: </a:t>
            </a:r>
            <a:br>
              <a:rPr lang="en-US" sz="4400" dirty="0" smtClean="0"/>
            </a:br>
            <a:r>
              <a:rPr lang="en-US" sz="4400" dirty="0" smtClean="0"/>
              <a:t>Artist Videos</a:t>
            </a:r>
            <a:endParaRPr lang="en-US" sz="4400" dirty="0"/>
          </a:p>
        </p:txBody>
      </p:sp>
      <p:sp>
        <p:nvSpPr>
          <p:cNvPr id="3" name="Content Placeholder 2"/>
          <p:cNvSpPr>
            <a:spLocks noGrp="1"/>
          </p:cNvSpPr>
          <p:nvPr>
            <p:ph idx="1"/>
          </p:nvPr>
        </p:nvSpPr>
        <p:spPr/>
        <p:txBody>
          <a:bodyPr>
            <a:normAutofit fontScale="70000" lnSpcReduction="20000"/>
          </a:bodyPr>
          <a:lstStyle/>
          <a:p>
            <a:r>
              <a:rPr lang="en-US" dirty="0" smtClean="0"/>
              <a:t>Honey Dewdrops: </a:t>
            </a:r>
            <a:r>
              <a:rPr lang="en-US" u="sng" dirty="0" smtClean="0">
                <a:hlinkClick r:id="rId2"/>
              </a:rPr>
              <a:t>https</a:t>
            </a:r>
            <a:r>
              <a:rPr lang="en-US" u="sng" dirty="0">
                <a:hlinkClick r:id="rId2"/>
              </a:rPr>
              <a:t>://www.youtube.com/watch?v=ehdIfLVb5hA</a:t>
            </a:r>
            <a:r>
              <a:rPr lang="en-US" dirty="0"/>
              <a:t>  </a:t>
            </a:r>
          </a:p>
          <a:p>
            <a:r>
              <a:rPr lang="en-US" dirty="0" smtClean="0"/>
              <a:t>Caleb Stein:  </a:t>
            </a:r>
            <a:r>
              <a:rPr lang="en-US" u="sng" dirty="0">
                <a:hlinkClick r:id="rId3"/>
              </a:rPr>
              <a:t>https://www.youtube.com/watch?v=7IJXvPHRZws&amp;index=44&amp;list=PLJEe7ay4XZ6d2_A-Wy6QQMkiCil_oA1wm</a:t>
            </a:r>
            <a:r>
              <a:rPr lang="en-US" dirty="0"/>
              <a:t>	</a:t>
            </a:r>
            <a:endParaRPr lang="en-US" dirty="0" smtClean="0"/>
          </a:p>
          <a:p>
            <a:r>
              <a:rPr lang="en-US" dirty="0" smtClean="0"/>
              <a:t> </a:t>
            </a:r>
            <a:r>
              <a:rPr lang="en-US" dirty="0"/>
              <a:t>Betty </a:t>
            </a:r>
            <a:r>
              <a:rPr lang="en-US" dirty="0" smtClean="0"/>
              <a:t>Soo: </a:t>
            </a:r>
            <a:r>
              <a:rPr lang="en-US" u="sng" dirty="0" smtClean="0">
                <a:hlinkClick r:id="rId4"/>
              </a:rPr>
              <a:t>https://www.youtube.com/watch?v=QOL-SajUcyA&amp;index=2&amp;list=PLD5061D4120E357C3</a:t>
            </a:r>
            <a:r>
              <a:rPr lang="en-US" dirty="0" smtClean="0"/>
              <a:t> </a:t>
            </a:r>
          </a:p>
          <a:p>
            <a:r>
              <a:rPr lang="en-US" dirty="0" smtClean="0"/>
              <a:t>Robyn Ludwick:   </a:t>
            </a:r>
            <a:r>
              <a:rPr lang="en-US" u="sng" dirty="0" smtClean="0">
                <a:hlinkClick r:id="rId5"/>
              </a:rPr>
              <a:t>https://www.youtube.com/watch?v=88pYNmRmlI8&amp;index=10&amp;list=PLmSX8EmlP-SUn-xOzpYNDfzsYrDN2C49m</a:t>
            </a:r>
            <a:r>
              <a:rPr lang="en-US" dirty="0" smtClean="0"/>
              <a:t>	</a:t>
            </a:r>
          </a:p>
          <a:p>
            <a:r>
              <a:rPr lang="en-US" dirty="0" smtClean="0"/>
              <a:t>Bob Sima:  </a:t>
            </a:r>
            <a:r>
              <a:rPr lang="en-US" u="sng" dirty="0" smtClean="0">
                <a:hlinkClick r:id="rId6"/>
              </a:rPr>
              <a:t>https</a:t>
            </a:r>
            <a:r>
              <a:rPr lang="en-US" u="sng" dirty="0">
                <a:hlinkClick r:id="rId6"/>
              </a:rPr>
              <a:t>://www.youtube.com/watch?v=</a:t>
            </a:r>
            <a:r>
              <a:rPr lang="en-US" u="sng" dirty="0" smtClean="0">
                <a:hlinkClick r:id="rId6"/>
              </a:rPr>
              <a:t>X2aNKD2OQh4</a:t>
            </a:r>
            <a:endParaRPr lang="en-US" u="sng" dirty="0" smtClean="0"/>
          </a:p>
          <a:p>
            <a:r>
              <a:rPr lang="en-US" dirty="0"/>
              <a:t>https://www.youtube.com/watch?v=6y4mQh0ZFnY</a:t>
            </a:r>
          </a:p>
        </p:txBody>
      </p:sp>
    </p:spTree>
    <p:extLst>
      <p:ext uri="{BB962C8B-B14F-4D97-AF65-F5344CB8AC3E}">
        <p14:creationId xmlns:p14="http://schemas.microsoft.com/office/powerpoint/2010/main" val="38998682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http://monkeyhouseconcerts.net</a:t>
            </a:r>
            <a:endParaRPr lang="en-US" dirty="0" smtClean="0"/>
          </a:p>
          <a:p>
            <a:endParaRPr lang="en-US" dirty="0"/>
          </a:p>
        </p:txBody>
      </p:sp>
      <p:pic>
        <p:nvPicPr>
          <p:cNvPr id="4" name="Picture 3" descr="MHC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55" y="2797789"/>
            <a:ext cx="5676094" cy="3031319"/>
          </a:xfrm>
          <a:prstGeom prst="rect">
            <a:avLst/>
          </a:prstGeom>
        </p:spPr>
      </p:pic>
    </p:spTree>
    <p:extLst>
      <p:ext uri="{BB962C8B-B14F-4D97-AF65-F5344CB8AC3E}">
        <p14:creationId xmlns:p14="http://schemas.microsoft.com/office/powerpoint/2010/main" val="2825458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House Concerts?</a:t>
            </a:r>
            <a:endParaRPr lang="en-US" dirty="0"/>
          </a:p>
        </p:txBody>
      </p:sp>
      <p:sp>
        <p:nvSpPr>
          <p:cNvPr id="3" name="Content Placeholder 2"/>
          <p:cNvSpPr>
            <a:spLocks noGrp="1"/>
          </p:cNvSpPr>
          <p:nvPr>
            <p:ph idx="1"/>
          </p:nvPr>
        </p:nvSpPr>
        <p:spPr/>
        <p:txBody>
          <a:bodyPr/>
          <a:lstStyle/>
          <a:p>
            <a:pPr marL="0" indent="0">
              <a:buNone/>
            </a:pPr>
            <a:r>
              <a:rPr lang="en-US" dirty="0" smtClean="0"/>
              <a:t>A musical </a:t>
            </a:r>
            <a:r>
              <a:rPr lang="en-US" dirty="0"/>
              <a:t>event presented in someone’s home </a:t>
            </a:r>
            <a:r>
              <a:rPr lang="en-US" dirty="0" smtClean="0"/>
              <a:t>or, occasionally, in another </a:t>
            </a:r>
            <a:r>
              <a:rPr lang="en-US" dirty="0"/>
              <a:t>small space such as a backyard or community meeting </a:t>
            </a:r>
            <a:r>
              <a:rPr lang="en-US" dirty="0" smtClean="0"/>
              <a:t>room.  </a:t>
            </a:r>
          </a:p>
          <a:p>
            <a:pPr marL="0" indent="0">
              <a:buNone/>
            </a:pPr>
            <a:r>
              <a:rPr lang="en-US" dirty="0" smtClean="0"/>
              <a:t>Johnsmith, a folk musician said, it </a:t>
            </a:r>
            <a:r>
              <a:rPr lang="en-US" dirty="0"/>
              <a:t>is “Music as it should be…in the home, from the heart.” </a:t>
            </a:r>
          </a:p>
        </p:txBody>
      </p:sp>
    </p:spTree>
    <p:extLst>
      <p:ext uri="{BB962C8B-B14F-4D97-AF65-F5344CB8AC3E}">
        <p14:creationId xmlns:p14="http://schemas.microsoft.com/office/powerpoint/2010/main" val="386316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House Concerts?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“They </a:t>
            </a:r>
            <a:r>
              <a:rPr lang="en-US" dirty="0"/>
              <a:t>bring people together for one night, often complete strangers, which can sometimes facilitate more lasting friendships. In addition, you get to hear live music and support the independent arts. Helping one person achieve success inspires others to take chances. Additionally, you can directly support the artist, instead of a venue taking a cut. I wish more musicians would do house concert tours</a:t>
            </a:r>
            <a:r>
              <a:rPr lang="en-US" dirty="0" smtClean="0"/>
              <a:t>.”</a:t>
            </a:r>
            <a:endParaRPr lang="en-US" dirty="0"/>
          </a:p>
          <a:p>
            <a:pPr marL="0" indent="0">
              <a:buNone/>
            </a:pPr>
            <a:r>
              <a:rPr lang="en-US" dirty="0" smtClean="0"/>
              <a:t>			—</a:t>
            </a:r>
            <a:r>
              <a:rPr lang="en-US" dirty="0"/>
              <a:t>Jenny Williams, blogger for </a:t>
            </a:r>
            <a:r>
              <a:rPr lang="en-US" i="1" dirty="0"/>
              <a:t>Wired</a:t>
            </a:r>
            <a:r>
              <a:rPr lang="en-US" dirty="0"/>
              <a:t> </a:t>
            </a:r>
          </a:p>
        </p:txBody>
      </p:sp>
    </p:spTree>
    <p:extLst>
      <p:ext uri="{BB962C8B-B14F-4D97-AF65-F5344CB8AC3E}">
        <p14:creationId xmlns:p14="http://schemas.microsoft.com/office/powerpoint/2010/main" val="101368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is possible?</a:t>
            </a:r>
            <a:endParaRPr lang="en-US" dirty="0"/>
          </a:p>
        </p:txBody>
      </p:sp>
      <p:sp>
        <p:nvSpPr>
          <p:cNvPr id="3" name="Content Placeholder 2"/>
          <p:cNvSpPr>
            <a:spLocks noGrp="1"/>
          </p:cNvSpPr>
          <p:nvPr>
            <p:ph idx="1"/>
          </p:nvPr>
        </p:nvSpPr>
        <p:spPr/>
        <p:txBody>
          <a:bodyPr/>
          <a:lstStyle/>
          <a:p>
            <a:r>
              <a:rPr lang="en-US" dirty="0" smtClean="0"/>
              <a:t>Partnerships with local nonprofits such as </a:t>
            </a:r>
          </a:p>
          <a:p>
            <a:pPr lvl="1">
              <a:buClrTx/>
            </a:pPr>
            <a:r>
              <a:rPr lang="en-US" dirty="0" smtClean="0"/>
              <a:t>The New River Land Trust</a:t>
            </a:r>
          </a:p>
          <a:p>
            <a:pPr lvl="1">
              <a:buClrTx/>
            </a:pPr>
            <a:r>
              <a:rPr lang="en-US" dirty="0" smtClean="0"/>
              <a:t>The Artful Lawyer</a:t>
            </a:r>
          </a:p>
          <a:p>
            <a:r>
              <a:rPr lang="en-US" dirty="0" smtClean="0"/>
              <a:t>Partnerships with larger venues such as the Center for the Arts</a:t>
            </a:r>
          </a:p>
          <a:p>
            <a:r>
              <a:rPr lang="en-US" dirty="0" smtClean="0"/>
              <a:t>Outreach opportunities with schools (Blacksburg New School)</a:t>
            </a:r>
          </a:p>
          <a:p>
            <a:pPr marL="0" indent="0">
              <a:buNone/>
            </a:pPr>
            <a:r>
              <a:rPr lang="en-US" dirty="0" smtClean="0"/>
              <a:t>See next video to witness several of these partnerships.</a:t>
            </a:r>
            <a:endParaRPr lang="en-US" dirty="0"/>
          </a:p>
        </p:txBody>
      </p:sp>
    </p:spTree>
    <p:extLst>
      <p:ext uri="{BB962C8B-B14F-4D97-AF65-F5344CB8AC3E}">
        <p14:creationId xmlns:p14="http://schemas.microsoft.com/office/powerpoint/2010/main" val="8958880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96" y="320228"/>
            <a:ext cx="8123404" cy="1148524"/>
          </a:xfrm>
        </p:spPr>
        <p:txBody>
          <a:bodyPr/>
          <a:lstStyle/>
          <a:p>
            <a:r>
              <a:rPr lang="en-US" sz="4400" dirty="0" smtClean="0">
                <a:hlinkClick r:id="rId2"/>
              </a:rPr>
              <a:t>Video </a:t>
            </a:r>
            <a:r>
              <a:rPr lang="en-US" sz="4400" dirty="0" smtClean="0"/>
              <a:t>from Khumariyaan &amp; Boston Boys at MHC</a:t>
            </a:r>
            <a:endParaRPr lang="en-US" sz="4400" dirty="0"/>
          </a:p>
        </p:txBody>
      </p:sp>
      <p:pic>
        <p:nvPicPr>
          <p:cNvPr id="5" name="Content Placeholder 4" descr="Khumariyaan_fb.jpg"/>
          <p:cNvPicPr>
            <a:picLocks noGrp="1" noChangeAspect="1"/>
          </p:cNvPicPr>
          <p:nvPr>
            <p:ph idx="1"/>
          </p:nvPr>
        </p:nvPicPr>
        <p:blipFill>
          <a:blip r:embed="rId3">
            <a:extLst>
              <a:ext uri="{28A0092B-C50C-407E-A947-70E740481C1C}">
                <a14:useLocalDpi xmlns:a14="http://schemas.microsoft.com/office/drawing/2010/main" val="0"/>
              </a:ext>
            </a:extLst>
          </a:blip>
          <a:srcRect l="14048" r="14048"/>
          <a:stretch>
            <a:fillRect/>
          </a:stretch>
        </p:blipFill>
        <p:spPr>
          <a:xfrm>
            <a:off x="841683" y="2348934"/>
            <a:ext cx="4946694" cy="2544014"/>
          </a:xfrm>
        </p:spPr>
      </p:pic>
      <p:pic>
        <p:nvPicPr>
          <p:cNvPr id="6" name="Picture 5" descr="BBLogo_color_floa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223" y="2820739"/>
            <a:ext cx="2913376" cy="3388651"/>
          </a:xfrm>
          <a:prstGeom prst="rect">
            <a:avLst/>
          </a:prstGeom>
        </p:spPr>
      </p:pic>
      <p:sp>
        <p:nvSpPr>
          <p:cNvPr id="7" name="TextBox 6"/>
          <p:cNvSpPr txBox="1"/>
          <p:nvPr/>
        </p:nvSpPr>
        <p:spPr>
          <a:xfrm>
            <a:off x="1077937" y="5109810"/>
            <a:ext cx="4562770" cy="461665"/>
          </a:xfrm>
          <a:prstGeom prst="rect">
            <a:avLst/>
          </a:prstGeom>
          <a:noFill/>
        </p:spPr>
        <p:txBody>
          <a:bodyPr wrap="square" rtlCol="0">
            <a:spAutoFit/>
          </a:bodyPr>
          <a:lstStyle/>
          <a:p>
            <a:r>
              <a:rPr lang="en-US" sz="2400" dirty="0" smtClean="0"/>
              <a:t>Watch a </a:t>
            </a:r>
            <a:r>
              <a:rPr lang="en-US" sz="2400" dirty="0" smtClean="0">
                <a:hlinkClick r:id="rId2"/>
              </a:rPr>
              <a:t>video </a:t>
            </a:r>
            <a:r>
              <a:rPr lang="en-US" sz="2400" dirty="0" smtClean="0"/>
              <a:t>from their visit.</a:t>
            </a:r>
            <a:endParaRPr lang="en-US" sz="2400" dirty="0"/>
          </a:p>
        </p:txBody>
      </p:sp>
    </p:spTree>
    <p:extLst>
      <p:ext uri="{BB962C8B-B14F-4D97-AF65-F5344CB8AC3E}">
        <p14:creationId xmlns:p14="http://schemas.microsoft.com/office/powerpoint/2010/main" val="843978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Which Artists Play House Concerts?</a:t>
            </a:r>
            <a:endParaRPr lang="en-US" sz="3600" dirty="0"/>
          </a:p>
        </p:txBody>
      </p:sp>
      <p:sp>
        <p:nvSpPr>
          <p:cNvPr id="3" name="Content Placeholder 2"/>
          <p:cNvSpPr>
            <a:spLocks noGrp="1"/>
          </p:cNvSpPr>
          <p:nvPr>
            <p:ph idx="1"/>
          </p:nvPr>
        </p:nvSpPr>
        <p:spPr>
          <a:xfrm>
            <a:off x="324556" y="1682945"/>
            <a:ext cx="8610974" cy="5064133"/>
          </a:xfrm>
        </p:spPr>
        <p:txBody>
          <a:bodyPr>
            <a:normAutofit lnSpcReduction="10000"/>
          </a:bodyPr>
          <a:lstStyle/>
          <a:p>
            <a:r>
              <a:rPr lang="en-US" sz="3200" dirty="0" smtClean="0"/>
              <a:t>At one time or another, any artist might play a house concert. </a:t>
            </a:r>
          </a:p>
          <a:p>
            <a:r>
              <a:rPr lang="en-US" sz="3200" dirty="0"/>
              <a:t>According to David Wax, the biggest payoff from independently booked shows is the personal investment organizers make</a:t>
            </a:r>
            <a:r>
              <a:rPr lang="en-US" sz="3200" dirty="0" smtClean="0"/>
              <a:t>.  "</a:t>
            </a:r>
            <a:r>
              <a:rPr lang="en-US" sz="3200" dirty="0"/>
              <a:t>It's one thing to invite people out to a concert — it's another to say, 'This is a band I love so much that I'm having them play at my house,'" says Wax. "It doesn't take that many people getting together to make it extremely valuable to the artist</a:t>
            </a:r>
            <a:r>
              <a:rPr lang="en-US" sz="3200" dirty="0" smtClean="0"/>
              <a:t>.”</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969533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400" dirty="0" smtClean="0"/>
              <a:t>Monkey House Concerts</a:t>
            </a:r>
            <a:endParaRPr lang="en-US" sz="4400" dirty="0"/>
          </a:p>
        </p:txBody>
      </p:sp>
      <p:sp>
        <p:nvSpPr>
          <p:cNvPr id="3" name="Content Placeholder 2"/>
          <p:cNvSpPr>
            <a:spLocks noGrp="1"/>
          </p:cNvSpPr>
          <p:nvPr>
            <p:ph idx="1"/>
          </p:nvPr>
        </p:nvSpPr>
        <p:spPr/>
        <p:txBody>
          <a:bodyPr/>
          <a:lstStyle/>
          <a:p>
            <a:r>
              <a:rPr lang="en-US" dirty="0" smtClean="0"/>
              <a:t>Formed in 2010 by Robyn and Jim Dubinsky</a:t>
            </a:r>
          </a:p>
          <a:p>
            <a:r>
              <a:rPr lang="en-US" dirty="0" smtClean="0"/>
              <a:t>Goal:  Build Community, One House Concert at a Time</a:t>
            </a:r>
          </a:p>
          <a:p>
            <a:pPr lvl="1"/>
            <a:r>
              <a:rPr lang="en-US" dirty="0" smtClean="0"/>
              <a:t>Provide opportunities for our community to hear artists we have come to know and appreciate.</a:t>
            </a:r>
          </a:p>
          <a:p>
            <a:pPr lvl="1"/>
            <a:r>
              <a:rPr lang="en-US" dirty="0" smtClean="0"/>
              <a:t>Provide opportunities for artists to visit our community and come to love our region and its people.</a:t>
            </a:r>
          </a:p>
          <a:p>
            <a:pPr lvl="1"/>
            <a:r>
              <a:rPr lang="en-US" dirty="0" smtClean="0"/>
              <a:t>Focus on the music – an intimate listening space.</a:t>
            </a:r>
            <a:endParaRPr lang="en-US" dirty="0"/>
          </a:p>
        </p:txBody>
      </p:sp>
      <p:pic>
        <p:nvPicPr>
          <p:cNvPr id="4" name="Picture 3" descr="MHC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03" y="164228"/>
            <a:ext cx="1918574" cy="1024614"/>
          </a:xfrm>
          <a:prstGeom prst="rect">
            <a:avLst/>
          </a:prstGeom>
        </p:spPr>
      </p:pic>
    </p:spTree>
    <p:extLst>
      <p:ext uri="{BB962C8B-B14F-4D97-AF65-F5344CB8AC3E}">
        <p14:creationId xmlns:p14="http://schemas.microsoft.com/office/powerpoint/2010/main" val="25168224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What kinds of musicians play at MHC?</a:t>
            </a:r>
          </a:p>
        </p:txBody>
      </p:sp>
      <p:sp>
        <p:nvSpPr>
          <p:cNvPr id="8" name="Content Placeholder 7"/>
          <p:cNvSpPr>
            <a:spLocks noGrp="1"/>
          </p:cNvSpPr>
          <p:nvPr>
            <p:ph idx="1"/>
          </p:nvPr>
        </p:nvSpPr>
        <p:spPr>
          <a:xfrm>
            <a:off x="571499" y="1905000"/>
            <a:ext cx="8134521" cy="4566688"/>
          </a:xfrm>
        </p:spPr>
        <p:txBody>
          <a:bodyPr>
            <a:normAutofit fontScale="47500" lnSpcReduction="20000"/>
          </a:bodyPr>
          <a:lstStyle/>
          <a:p>
            <a:r>
              <a:rPr lang="en-US" sz="4200" dirty="0"/>
              <a:t>We have hosted a wide range of </a:t>
            </a:r>
            <a:r>
              <a:rPr lang="en-US" sz="4200" dirty="0" smtClean="0"/>
              <a:t>artists, to include--</a:t>
            </a:r>
            <a:endParaRPr lang="en-US" sz="4200" dirty="0"/>
          </a:p>
          <a:p>
            <a:pPr lvl="1"/>
            <a:r>
              <a:rPr lang="en-US" sz="4200" dirty="0" err="1"/>
              <a:t>Miche</a:t>
            </a:r>
            <a:r>
              <a:rPr lang="en-US" sz="4200" dirty="0"/>
              <a:t> </a:t>
            </a:r>
            <a:r>
              <a:rPr lang="en-US" sz="4200" dirty="0" err="1"/>
              <a:t>Fambro</a:t>
            </a:r>
            <a:r>
              <a:rPr lang="en-US" sz="4200" dirty="0"/>
              <a:t> (extraordinary guitar player and jazz crooner/singer-songwriter)</a:t>
            </a:r>
          </a:p>
          <a:p>
            <a:pPr lvl="1"/>
            <a:r>
              <a:rPr lang="en-US" sz="4200" dirty="0" err="1"/>
              <a:t>Kipyn</a:t>
            </a:r>
            <a:r>
              <a:rPr lang="en-US" sz="4200" dirty="0"/>
              <a:t> Martin, award-winning singer-songwriter (folk tradition)</a:t>
            </a:r>
          </a:p>
          <a:p>
            <a:pPr lvl="1"/>
            <a:r>
              <a:rPr lang="en-US" sz="4200" dirty="0" err="1"/>
              <a:t>Kutumba</a:t>
            </a:r>
            <a:r>
              <a:rPr lang="en-US" sz="4200" dirty="0"/>
              <a:t> (folk instrumental ensemble committed to the research, preservation and celebration of the diversity that exists in indigenous Nepali music)</a:t>
            </a:r>
          </a:p>
          <a:p>
            <a:pPr lvl="1"/>
            <a:r>
              <a:rPr lang="en-US" sz="4200" dirty="0" err="1"/>
              <a:t>Khumariyaan</a:t>
            </a:r>
            <a:r>
              <a:rPr lang="en-US" sz="4200" dirty="0"/>
              <a:t> &amp; the Boston Boys* (Pakistani band &amp; Indie-Folk/Soul/R&amp;B band)</a:t>
            </a:r>
          </a:p>
          <a:p>
            <a:pPr lvl="1"/>
            <a:r>
              <a:rPr lang="en-US" sz="4200" dirty="0"/>
              <a:t>David Wax/</a:t>
            </a:r>
            <a:r>
              <a:rPr lang="en-US" sz="4200" dirty="0" err="1"/>
              <a:t>Suz</a:t>
            </a:r>
            <a:r>
              <a:rPr lang="en-US" sz="4200" dirty="0"/>
              <a:t> </a:t>
            </a:r>
            <a:r>
              <a:rPr lang="en-US" sz="4200" dirty="0" err="1"/>
              <a:t>Slezak</a:t>
            </a:r>
            <a:r>
              <a:rPr lang="en-US" sz="4200" dirty="0"/>
              <a:t>* (Indie band blending music of several cultures</a:t>
            </a:r>
            <a:r>
              <a:rPr lang="en-US" sz="4200" dirty="0" smtClean="0"/>
              <a:t>)</a:t>
            </a:r>
          </a:p>
          <a:p>
            <a:pPr lvl="1"/>
            <a:endParaRPr lang="en-US" sz="3400" dirty="0" smtClean="0"/>
          </a:p>
          <a:p>
            <a:pPr marL="457200" lvl="1" indent="0">
              <a:buNone/>
            </a:pPr>
            <a:r>
              <a:rPr lang="en-US" sz="3600" dirty="0"/>
              <a:t>* in partnership with other nonprofits such as The Artful Lawyer and the Center for the Arts</a:t>
            </a:r>
          </a:p>
          <a:p>
            <a:pPr lvl="1"/>
            <a:endParaRPr lang="en-US" sz="3400" dirty="0"/>
          </a:p>
          <a:p>
            <a:pPr lvl="1"/>
            <a:endParaRPr lang="en-US" sz="3400" dirty="0"/>
          </a:p>
          <a:p>
            <a:endParaRPr lang="en-US" dirty="0"/>
          </a:p>
        </p:txBody>
      </p:sp>
    </p:spTree>
    <p:extLst>
      <p:ext uri="{BB962C8B-B14F-4D97-AF65-F5344CB8AC3E}">
        <p14:creationId xmlns:p14="http://schemas.microsoft.com/office/powerpoint/2010/main" val="35812708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600" dirty="0" smtClean="0">
                <a:hlinkClick r:id="rId2"/>
              </a:rPr>
              <a:t>Miché Fambro</a:t>
            </a:r>
            <a:endParaRPr lang="en-US" sz="3600" dirty="0"/>
          </a:p>
        </p:txBody>
      </p:sp>
      <p:sp>
        <p:nvSpPr>
          <p:cNvPr id="9" name="Content Placeholder 8"/>
          <p:cNvSpPr>
            <a:spLocks noGrp="1"/>
          </p:cNvSpPr>
          <p:nvPr>
            <p:ph sz="half" idx="2"/>
          </p:nvPr>
        </p:nvSpPr>
        <p:spPr>
          <a:xfrm>
            <a:off x="571500" y="1816806"/>
            <a:ext cx="3681180" cy="4183944"/>
          </a:xfrm>
        </p:spPr>
        <p:txBody>
          <a:bodyPr>
            <a:normAutofit fontScale="92500" lnSpcReduction="20000"/>
          </a:bodyPr>
          <a:lstStyle/>
          <a:p>
            <a:endParaRPr lang="en-US" dirty="0"/>
          </a:p>
          <a:p>
            <a:r>
              <a:rPr lang="en-US" dirty="0"/>
              <a:t>A man of many skills, Miché captivated his listeners with his mastery of the guitar. But his mastery of the guitar was not his only forte; Miché demonstrated that he an amazing singer with skills that equally match his guitar prowess. The bottom line--Miché knows how to entertain; and he did it well. </a:t>
            </a:r>
            <a:br>
              <a:rPr lang="en-US" dirty="0"/>
            </a:br>
            <a:r>
              <a:rPr lang="en-US" dirty="0"/>
              <a:t/>
            </a:r>
            <a:br>
              <a:rPr lang="en-US" dirty="0"/>
            </a:br>
            <a:r>
              <a:rPr lang="en-US" dirty="0"/>
              <a:t>One of the magical parts about Miché’s performances is that he fused elements of flamenco, jazz, classical, pop and soul into a style all his own.﻿</a:t>
            </a:r>
            <a:endParaRPr lang="en-US" dirty="0" smtClean="0"/>
          </a:p>
          <a:p>
            <a:r>
              <a:rPr lang="en-US" dirty="0" smtClean="0"/>
              <a:t>See http://</a:t>
            </a:r>
            <a:r>
              <a:rPr lang="en-US" dirty="0" err="1" smtClean="0"/>
              <a:t>michefambro.com</a:t>
            </a:r>
            <a:endParaRPr lang="en-US" dirty="0"/>
          </a:p>
          <a:p>
            <a:endParaRPr lang="en-US" dirty="0"/>
          </a:p>
        </p:txBody>
      </p:sp>
      <p:pic>
        <p:nvPicPr>
          <p:cNvPr id="3" name="Picture 2" descr="Miche_fambr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591" y="2430452"/>
            <a:ext cx="3852962" cy="2575980"/>
          </a:xfrm>
          <a:prstGeom prst="rect">
            <a:avLst/>
          </a:prstGeom>
        </p:spPr>
      </p:pic>
      <p:sp>
        <p:nvSpPr>
          <p:cNvPr id="4" name="TextBox 3"/>
          <p:cNvSpPr txBox="1"/>
          <p:nvPr/>
        </p:nvSpPr>
        <p:spPr>
          <a:xfrm>
            <a:off x="4471854" y="5227830"/>
            <a:ext cx="3818699" cy="369332"/>
          </a:xfrm>
          <a:prstGeom prst="rect">
            <a:avLst/>
          </a:prstGeom>
          <a:noFill/>
        </p:spPr>
        <p:txBody>
          <a:bodyPr wrap="none" rtlCol="0">
            <a:spAutoFit/>
          </a:bodyPr>
          <a:lstStyle/>
          <a:p>
            <a:r>
              <a:rPr lang="en-US" dirty="0" smtClean="0"/>
              <a:t>Watch </a:t>
            </a:r>
            <a:r>
              <a:rPr lang="en-US" dirty="0" smtClean="0">
                <a:hlinkClick r:id="rId4"/>
              </a:rPr>
              <a:t>video </a:t>
            </a:r>
            <a:r>
              <a:rPr lang="en-US" dirty="0" smtClean="0"/>
              <a:t>from our house concert.</a:t>
            </a:r>
            <a:endParaRPr lang="en-US" dirty="0"/>
          </a:p>
        </p:txBody>
      </p:sp>
    </p:spTree>
    <p:extLst>
      <p:ext uri="{BB962C8B-B14F-4D97-AF65-F5344CB8AC3E}">
        <p14:creationId xmlns:p14="http://schemas.microsoft.com/office/powerpoint/2010/main" val="30519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331</TotalTime>
  <Words>1020</Words>
  <Application>Microsoft Macintosh PowerPoint</Application>
  <PresentationFormat>On-screen Show (4:3)</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Travelogue</vt:lpstr>
      <vt:lpstr>Building Community  Through House Concerts and WUVT</vt:lpstr>
      <vt:lpstr>What are House Concerts?</vt:lpstr>
      <vt:lpstr>Why House Concerts?</vt:lpstr>
      <vt:lpstr>What else is possible?</vt:lpstr>
      <vt:lpstr>Video from Khumariyaan &amp; Boston Boys at MHC</vt:lpstr>
      <vt:lpstr>Which Artists Play House Concerts?</vt:lpstr>
      <vt:lpstr>Monkey House Concerts</vt:lpstr>
      <vt:lpstr>What kinds of musicians play at MHC?</vt:lpstr>
      <vt:lpstr>Miché Fambro</vt:lpstr>
      <vt:lpstr>Kipyn Martin</vt:lpstr>
      <vt:lpstr>Kutumba</vt:lpstr>
      <vt:lpstr>How Do House Concerts Work?</vt:lpstr>
      <vt:lpstr>Coming to MHC Soon:  Artist Videos</vt:lpstr>
      <vt:lpstr>Learn More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Through House Concerts and WUVT</dc:title>
  <dc:subject/>
  <dc:creator>Jim Dubinsky</dc:creator>
  <cp:keywords/>
  <dc:description/>
  <cp:lastModifiedBy>Jim Dubinsky</cp:lastModifiedBy>
  <cp:revision>26</cp:revision>
  <dcterms:created xsi:type="dcterms:W3CDTF">2015-03-12T12:47:21Z</dcterms:created>
  <dcterms:modified xsi:type="dcterms:W3CDTF">2015-03-13T01:14:35Z</dcterms:modified>
  <cp:category/>
</cp:coreProperties>
</file>